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76" r:id="rId4"/>
    <p:sldId id="273" r:id="rId5"/>
    <p:sldId id="280" r:id="rId6"/>
    <p:sldId id="260" r:id="rId7"/>
    <p:sldId id="262" r:id="rId8"/>
    <p:sldId id="278" r:id="rId10"/>
    <p:sldId id="263" r:id="rId11"/>
    <p:sldId id="279" r:id="rId12"/>
    <p:sldId id="265" r:id="rId13"/>
    <p:sldId id="28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49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5F9D-78C6-4519-AA59-3137D3B52F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9A528-BD48-410F-94A1-92F06FCD56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0" y="3051110"/>
            <a:ext cx="3806890" cy="3806890"/>
          </a:xfrm>
          <a:prstGeom prst="rtTriangle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flipV="1">
            <a:off x="-1" y="-1"/>
            <a:ext cx="2631233" cy="2631233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9"/>
          <p:cNvSpPr txBox="1"/>
          <p:nvPr>
            <p:custDataLst>
              <p:tags r:id="rId1"/>
            </p:custDataLst>
          </p:nvPr>
        </p:nvSpPr>
        <p:spPr>
          <a:xfrm>
            <a:off x="6625474" y="5524120"/>
            <a:ext cx="1635370" cy="398780"/>
          </a:xfrm>
          <a:prstGeom prst="rect">
            <a:avLst/>
          </a:prstGeom>
          <a:solidFill>
            <a:srgbClr val="D549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Liu Xinran</a:t>
            </a:r>
            <a:endParaRPr lang="en-US" altLang="zh-CN" sz="20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670123" y="1380403"/>
            <a:ext cx="2960923" cy="2960924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2891187" y="-826818"/>
            <a:ext cx="2952815" cy="295281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700000">
            <a:off x="6142909" y="-526236"/>
            <a:ext cx="871923" cy="87192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23913" y="3398470"/>
            <a:ext cx="5564865" cy="14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Man-machine game of TicTacToe</a:t>
            </a:r>
            <a:endParaRPr lang="en-US" altLang="zh-CN" sz="44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-2700000">
            <a:off x="2537522" y="3324528"/>
            <a:ext cx="3526971" cy="0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-2700000">
            <a:off x="4590189" y="1712663"/>
            <a:ext cx="3526971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Nicoleta Matei - Love Mai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3584" y="-14596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5345">
        <p14:vortex dir="r"/>
      </p:transition>
    </mc:Choice>
    <mc:Fallback>
      <p:transition spd="slow" advTm="15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14" grpId="0" bldLvl="0" animBg="1"/>
      <p:bldP spid="6" grpId="0" animBg="1"/>
      <p:bldP spid="6" grpId="1" animBg="1"/>
      <p:bldP spid="10" grpId="0" animBg="1"/>
      <p:bldP spid="10" grpId="1" animBg="1"/>
      <p:bldP spid="18" grpId="0" animBg="1"/>
      <p:bldP spid="18" grpId="1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234526" y="1862935"/>
            <a:ext cx="2252688" cy="4090166"/>
            <a:chOff x="1234526" y="1862935"/>
            <a:chExt cx="2252688" cy="4090166"/>
          </a:xfrm>
        </p:grpSpPr>
        <p:sp>
          <p:nvSpPr>
            <p:cNvPr id="3" name="矩形 2"/>
            <p:cNvSpPr/>
            <p:nvPr/>
          </p:nvSpPr>
          <p:spPr>
            <a:xfrm>
              <a:off x="1234526" y="1862935"/>
              <a:ext cx="2252688" cy="347904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74"/>
            <p:cNvSpPr>
              <a:spLocks noChangeArrowheads="1"/>
            </p:cNvSpPr>
            <p:nvPr/>
          </p:nvSpPr>
          <p:spPr bwMode="auto">
            <a:xfrm>
              <a:off x="1733850" y="4699062"/>
              <a:ext cx="1254039" cy="1254039"/>
            </a:xfrm>
            <a:prstGeom prst="diamon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AutoShape 59"/>
            <p:cNvSpPr/>
            <p:nvPr/>
          </p:nvSpPr>
          <p:spPr bwMode="auto">
            <a:xfrm>
              <a:off x="2136997" y="5103195"/>
              <a:ext cx="447744" cy="445772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65586" y="2726599"/>
              <a:ext cx="1796760" cy="30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24613" y="1847038"/>
            <a:ext cx="2252980" cy="4106063"/>
            <a:chOff x="3724613" y="1847038"/>
            <a:chExt cx="2252980" cy="4106063"/>
          </a:xfrm>
        </p:grpSpPr>
        <p:sp>
          <p:nvSpPr>
            <p:cNvPr id="9" name="矩形 8"/>
            <p:cNvSpPr/>
            <p:nvPr/>
          </p:nvSpPr>
          <p:spPr>
            <a:xfrm>
              <a:off x="3724613" y="1847038"/>
              <a:ext cx="2252688" cy="3479044"/>
            </a:xfrm>
            <a:prstGeom prst="rect">
              <a:avLst/>
            </a:prstGeom>
            <a:noFill/>
            <a:ln w="19050">
              <a:solidFill>
                <a:srgbClr val="D54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Oval 74"/>
            <p:cNvSpPr>
              <a:spLocks noChangeArrowheads="1"/>
            </p:cNvSpPr>
            <p:nvPr/>
          </p:nvSpPr>
          <p:spPr bwMode="auto">
            <a:xfrm>
              <a:off x="4223938" y="4699062"/>
              <a:ext cx="1254039" cy="1254039"/>
            </a:xfrm>
            <a:prstGeom prst="diamond">
              <a:avLst/>
            </a:prstGeom>
            <a:solidFill>
              <a:srgbClr val="D54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AutoShape 28"/>
            <p:cNvSpPr/>
            <p:nvPr/>
          </p:nvSpPr>
          <p:spPr bwMode="auto">
            <a:xfrm>
              <a:off x="4621412" y="5102209"/>
              <a:ext cx="447744" cy="44774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12" name="TextBox 76"/>
            <p:cNvSpPr txBox="1"/>
            <p:nvPr/>
          </p:nvSpPr>
          <p:spPr>
            <a:xfrm>
              <a:off x="3724613" y="2020393"/>
              <a:ext cx="2252980" cy="1922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 smtClean="0">
                  <a:solidFill>
                    <a:schemeClr val="tx1"/>
                  </a:solidFill>
                  <a:ea typeface="微软雅黑" panose="020B0503020204020204" pitchFamily="34" charset="-122"/>
                </a:rPr>
                <a:t>The algorithm can be improved.Using AlphaBeta pruning algorithm can increase search efficiency.</a:t>
              </a:r>
              <a:endParaRPr lang="en-US" altLang="zh-CN" sz="2000" dirty="0" smtClean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30859" y="1847038"/>
            <a:ext cx="2253615" cy="4106063"/>
            <a:chOff x="6230859" y="1847038"/>
            <a:chExt cx="2253615" cy="4106063"/>
          </a:xfrm>
        </p:grpSpPr>
        <p:sp>
          <p:nvSpPr>
            <p:cNvPr id="15" name="矩形 14"/>
            <p:cNvSpPr/>
            <p:nvPr/>
          </p:nvSpPr>
          <p:spPr>
            <a:xfrm>
              <a:off x="6231494" y="1847038"/>
              <a:ext cx="2252688" cy="347904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Oval 74"/>
            <p:cNvSpPr>
              <a:spLocks noChangeArrowheads="1"/>
            </p:cNvSpPr>
            <p:nvPr/>
          </p:nvSpPr>
          <p:spPr bwMode="auto">
            <a:xfrm>
              <a:off x="6714024" y="4699062"/>
              <a:ext cx="1254039" cy="1254039"/>
            </a:xfrm>
            <a:prstGeom prst="diamon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134333" y="5144617"/>
              <a:ext cx="445772" cy="362929"/>
              <a:chOff x="7550150" y="3613150"/>
              <a:chExt cx="358775" cy="292100"/>
            </a:xfrm>
            <a:solidFill>
              <a:sysClr val="window" lastClr="FFFFFF"/>
            </a:solidFill>
          </p:grpSpPr>
          <p:sp>
            <p:nvSpPr>
              <p:cNvPr id="20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21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  <p:sp>
          <p:nvSpPr>
            <p:cNvPr id="18" name="TextBox 76"/>
            <p:cNvSpPr txBox="1"/>
            <p:nvPr/>
          </p:nvSpPr>
          <p:spPr>
            <a:xfrm>
              <a:off x="6230859" y="2060398"/>
              <a:ext cx="2253615" cy="35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20946" y="1847038"/>
            <a:ext cx="2253323" cy="4106063"/>
            <a:chOff x="8720946" y="1847038"/>
            <a:chExt cx="2253323" cy="4106063"/>
          </a:xfrm>
        </p:grpSpPr>
        <p:sp>
          <p:nvSpPr>
            <p:cNvPr id="23" name="矩形 22"/>
            <p:cNvSpPr/>
            <p:nvPr/>
          </p:nvSpPr>
          <p:spPr>
            <a:xfrm>
              <a:off x="8721581" y="1847038"/>
              <a:ext cx="2252688" cy="3479044"/>
            </a:xfrm>
            <a:prstGeom prst="rect">
              <a:avLst/>
            </a:prstGeom>
            <a:noFill/>
            <a:ln w="19050">
              <a:solidFill>
                <a:srgbClr val="D549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74"/>
            <p:cNvSpPr>
              <a:spLocks noChangeArrowheads="1"/>
            </p:cNvSpPr>
            <p:nvPr/>
          </p:nvSpPr>
          <p:spPr bwMode="auto">
            <a:xfrm>
              <a:off x="9283560" y="4699062"/>
              <a:ext cx="1254039" cy="1254039"/>
            </a:xfrm>
            <a:prstGeom prst="diamond">
              <a:avLst/>
            </a:prstGeom>
            <a:solidFill>
              <a:srgbClr val="D54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AutoShape 4"/>
            <p:cNvSpPr/>
            <p:nvPr/>
          </p:nvSpPr>
          <p:spPr bwMode="auto">
            <a:xfrm>
              <a:off x="9694597" y="5109113"/>
              <a:ext cx="431965" cy="4339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6" name="TextBox 76"/>
            <p:cNvSpPr txBox="1"/>
            <p:nvPr/>
          </p:nvSpPr>
          <p:spPr>
            <a:xfrm>
              <a:off x="8720946" y="2060398"/>
              <a:ext cx="2252980" cy="161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 smtClean="0">
                  <a:solidFill>
                    <a:schemeClr val="tx1"/>
                  </a:solidFill>
                  <a:ea typeface="微软雅黑" panose="020B0503020204020204" pitchFamily="34" charset="-122"/>
                </a:rPr>
                <a:t>I have read a book named Neural Networks and Deep learning.It gave me a lot of inspiration.</a:t>
              </a:r>
              <a:endParaRPr lang="en-US" altLang="zh-CN" sz="2000" dirty="0" smtClean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34440" y="2020570"/>
            <a:ext cx="2252980" cy="280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This program is my first attempt to the artificial intelligence.</a:t>
            </a:r>
            <a:endParaRPr lang="en-US" altLang="zh-CN" sz="2000"/>
          </a:p>
          <a:p>
            <a:r>
              <a:rPr lang="en-US" altLang="zh-CN" sz="2000"/>
              <a:t>This algorithm can be used in more complex program.</a:t>
            </a:r>
            <a:endParaRPr lang="en-US" altLang="zh-CN" sz="2000"/>
          </a:p>
          <a:p>
            <a:endParaRPr lang="en-US" altLang="zh-CN" sz="2000"/>
          </a:p>
          <a:p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3936366" y="-9525"/>
            <a:ext cx="4319270" cy="11982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1255" y="2030730"/>
            <a:ext cx="2252980" cy="1008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This design makes me be skilled in write code.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0" y="3051110"/>
            <a:ext cx="3806890" cy="3806890"/>
          </a:xfrm>
          <a:prstGeom prst="rtTriangle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 flipV="1">
            <a:off x="-1" y="-1"/>
            <a:ext cx="2631233" cy="2631233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670123" y="1380403"/>
            <a:ext cx="2960923" cy="2960924"/>
          </a:xfrm>
          <a:prstGeom prst="rect">
            <a:avLst/>
          </a:pr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700000">
            <a:off x="2891187" y="-826818"/>
            <a:ext cx="2952815" cy="295281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2700000">
            <a:off x="6142909" y="-526236"/>
            <a:ext cx="871923" cy="87192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3913" y="3033723"/>
            <a:ext cx="38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4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-2700000">
            <a:off x="2537522" y="3324528"/>
            <a:ext cx="3526971" cy="0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-2700000">
            <a:off x="4590189" y="1712663"/>
            <a:ext cx="3526971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5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5215493" y="0"/>
            <a:ext cx="6976507" cy="6872585"/>
          </a:xfrm>
          <a:custGeom>
            <a:avLst/>
            <a:gdLst>
              <a:gd name="connsiteX0" fmla="*/ 3428780 w 6976507"/>
              <a:gd name="connsiteY0" fmla="*/ 0 h 6858001"/>
              <a:gd name="connsiteX1" fmla="*/ 6976507 w 6976507"/>
              <a:gd name="connsiteY1" fmla="*/ 1 h 6858001"/>
              <a:gd name="connsiteX2" fmla="*/ 6976507 w 6976507"/>
              <a:gd name="connsiteY2" fmla="*/ 6858001 h 6858001"/>
              <a:gd name="connsiteX3" fmla="*/ 3428780 w 6976507"/>
              <a:gd name="connsiteY3" fmla="*/ 6858001 h 6858001"/>
              <a:gd name="connsiteX4" fmla="*/ 3428780 w 6976507"/>
              <a:gd name="connsiteY4" fmla="*/ 6857560 h 6858001"/>
              <a:gd name="connsiteX5" fmla="*/ 3428779 w 6976507"/>
              <a:gd name="connsiteY5" fmla="*/ 6857561 h 6858001"/>
              <a:gd name="connsiteX6" fmla="*/ 0 w 6976507"/>
              <a:gd name="connsiteY6" fmla="*/ 3428782 h 6858001"/>
              <a:gd name="connsiteX7" fmla="*/ 3428780 w 6976507"/>
              <a:gd name="connsiteY7" fmla="*/ 1 h 6858001"/>
              <a:gd name="connsiteX8" fmla="*/ 3428780 w 6976507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6507" h="6858001">
                <a:moveTo>
                  <a:pt x="3428780" y="0"/>
                </a:moveTo>
                <a:lnTo>
                  <a:pt x="6976507" y="1"/>
                </a:lnTo>
                <a:lnTo>
                  <a:pt x="6976507" y="6858001"/>
                </a:lnTo>
                <a:lnTo>
                  <a:pt x="3428780" y="6858001"/>
                </a:lnTo>
                <a:lnTo>
                  <a:pt x="3428780" y="6857560"/>
                </a:lnTo>
                <a:lnTo>
                  <a:pt x="3428779" y="6857561"/>
                </a:lnTo>
                <a:lnTo>
                  <a:pt x="0" y="3428782"/>
                </a:lnTo>
                <a:lnTo>
                  <a:pt x="3428780" y="1"/>
                </a:lnTo>
                <a:lnTo>
                  <a:pt x="3428780" y="0"/>
                </a:lnTo>
                <a:close/>
              </a:path>
            </a:pathLst>
          </a:cu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2700000">
            <a:off x="6519976" y="1844987"/>
            <a:ext cx="8515790" cy="5383141"/>
          </a:xfrm>
          <a:custGeom>
            <a:avLst/>
            <a:gdLst>
              <a:gd name="connsiteX0" fmla="*/ 0 w 8515790"/>
              <a:gd name="connsiteY0" fmla="*/ 533803 h 5383141"/>
              <a:gd name="connsiteX1" fmla="*/ 533803 w 8515790"/>
              <a:gd name="connsiteY1" fmla="*/ 0 h 5383141"/>
              <a:gd name="connsiteX2" fmla="*/ 533803 w 8515790"/>
              <a:gd name="connsiteY2" fmla="*/ 4849027 h 5383141"/>
              <a:gd name="connsiteX3" fmla="*/ 5382830 w 8515790"/>
              <a:gd name="connsiteY3" fmla="*/ 4849027 h 5383141"/>
              <a:gd name="connsiteX4" fmla="*/ 5382830 w 8515790"/>
              <a:gd name="connsiteY4" fmla="*/ 4849026 h 5383141"/>
              <a:gd name="connsiteX5" fmla="*/ 5383141 w 8515790"/>
              <a:gd name="connsiteY5" fmla="*/ 4849338 h 5383141"/>
              <a:gd name="connsiteX6" fmla="*/ 8515789 w 8515790"/>
              <a:gd name="connsiteY6" fmla="*/ 1716690 h 5383141"/>
              <a:gd name="connsiteX7" fmla="*/ 8515790 w 8515790"/>
              <a:gd name="connsiteY7" fmla="*/ 1716691 h 5383141"/>
              <a:gd name="connsiteX8" fmla="*/ 4849339 w 8515790"/>
              <a:gd name="connsiteY8" fmla="*/ 5383141 h 5383141"/>
              <a:gd name="connsiteX9" fmla="*/ 4849028 w 8515790"/>
              <a:gd name="connsiteY9" fmla="*/ 5382829 h 5383141"/>
              <a:gd name="connsiteX10" fmla="*/ 4849028 w 8515790"/>
              <a:gd name="connsiteY10" fmla="*/ 5382831 h 5383141"/>
              <a:gd name="connsiteX11" fmla="*/ 1 w 8515790"/>
              <a:gd name="connsiteY11" fmla="*/ 5382830 h 5383141"/>
              <a:gd name="connsiteX12" fmla="*/ 1 w 8515790"/>
              <a:gd name="connsiteY12" fmla="*/ 533803 h 5383141"/>
              <a:gd name="connsiteX13" fmla="*/ 0 w 8515790"/>
              <a:gd name="connsiteY13" fmla="*/ 533803 h 538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5790" h="5383141">
                <a:moveTo>
                  <a:pt x="0" y="533803"/>
                </a:moveTo>
                <a:lnTo>
                  <a:pt x="533803" y="0"/>
                </a:lnTo>
                <a:lnTo>
                  <a:pt x="533803" y="4849027"/>
                </a:lnTo>
                <a:lnTo>
                  <a:pt x="5382830" y="4849027"/>
                </a:lnTo>
                <a:lnTo>
                  <a:pt x="5382830" y="4849026"/>
                </a:lnTo>
                <a:lnTo>
                  <a:pt x="5383141" y="4849338"/>
                </a:lnTo>
                <a:lnTo>
                  <a:pt x="8515789" y="1716690"/>
                </a:lnTo>
                <a:lnTo>
                  <a:pt x="8515790" y="1716691"/>
                </a:lnTo>
                <a:lnTo>
                  <a:pt x="4849339" y="5383141"/>
                </a:lnTo>
                <a:lnTo>
                  <a:pt x="4849028" y="5382829"/>
                </a:lnTo>
                <a:lnTo>
                  <a:pt x="4849028" y="5382831"/>
                </a:lnTo>
                <a:lnTo>
                  <a:pt x="1" y="5382830"/>
                </a:lnTo>
                <a:lnTo>
                  <a:pt x="1" y="533803"/>
                </a:lnTo>
                <a:lnTo>
                  <a:pt x="0" y="533803"/>
                </a:lnTo>
                <a:close/>
              </a:path>
            </a:pathLst>
          </a:custGeom>
          <a:solidFill>
            <a:srgbClr val="D5493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11467432" y="2704432"/>
            <a:ext cx="1449135" cy="144913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638148" y="2076680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638148" y="3150715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1200" y="4266565"/>
            <a:ext cx="4504055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Why I choose TicTa</a:t>
            </a:r>
            <a:r>
              <a:rPr lang="en-US" altLang="zh-CN" sz="3200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cToe?</a:t>
            </a:r>
            <a:endParaRPr lang="en-US" altLang="zh-CN" sz="32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11052" y="2967334"/>
            <a:ext cx="307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smtClean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5400" b="1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3961225" y="1"/>
            <a:ext cx="6064898" cy="6858000"/>
          </a:xfrm>
          <a:prstGeom prst="parallelogram">
            <a:avLst>
              <a:gd name="adj" fmla="val 57383"/>
            </a:avLst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76820" y="918845"/>
            <a:ext cx="3960000" cy="396000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99698" y="4019601"/>
            <a:ext cx="3628286" cy="286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The idea came first was</a:t>
            </a:r>
            <a:endParaRPr lang="en-US" altLang="zh-CN" sz="2800" dirty="0" smtClean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five-in-a-row. But it is too complex.TicTacToe is easier to study its logic.</a:t>
            </a:r>
            <a:endParaRPr lang="en-US" altLang="zh-CN" sz="2800" dirty="0" smtClean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img-67e77e9facbd470ef32a654946bee6b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" y="0"/>
            <a:ext cx="5563870" cy="367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ldLvl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5215493" y="0"/>
            <a:ext cx="6976507" cy="6872585"/>
          </a:xfrm>
          <a:custGeom>
            <a:avLst/>
            <a:gdLst>
              <a:gd name="connsiteX0" fmla="*/ 3428780 w 6976507"/>
              <a:gd name="connsiteY0" fmla="*/ 0 h 6858001"/>
              <a:gd name="connsiteX1" fmla="*/ 6976507 w 6976507"/>
              <a:gd name="connsiteY1" fmla="*/ 1 h 6858001"/>
              <a:gd name="connsiteX2" fmla="*/ 6976507 w 6976507"/>
              <a:gd name="connsiteY2" fmla="*/ 6858001 h 6858001"/>
              <a:gd name="connsiteX3" fmla="*/ 3428780 w 6976507"/>
              <a:gd name="connsiteY3" fmla="*/ 6858001 h 6858001"/>
              <a:gd name="connsiteX4" fmla="*/ 3428780 w 6976507"/>
              <a:gd name="connsiteY4" fmla="*/ 6857560 h 6858001"/>
              <a:gd name="connsiteX5" fmla="*/ 3428779 w 6976507"/>
              <a:gd name="connsiteY5" fmla="*/ 6857561 h 6858001"/>
              <a:gd name="connsiteX6" fmla="*/ 0 w 6976507"/>
              <a:gd name="connsiteY6" fmla="*/ 3428782 h 6858001"/>
              <a:gd name="connsiteX7" fmla="*/ 3428780 w 6976507"/>
              <a:gd name="connsiteY7" fmla="*/ 1 h 6858001"/>
              <a:gd name="connsiteX8" fmla="*/ 3428780 w 6976507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6507" h="6858001">
                <a:moveTo>
                  <a:pt x="3428780" y="0"/>
                </a:moveTo>
                <a:lnTo>
                  <a:pt x="6976507" y="1"/>
                </a:lnTo>
                <a:lnTo>
                  <a:pt x="6976507" y="6858001"/>
                </a:lnTo>
                <a:lnTo>
                  <a:pt x="3428780" y="6858001"/>
                </a:lnTo>
                <a:lnTo>
                  <a:pt x="3428780" y="6857560"/>
                </a:lnTo>
                <a:lnTo>
                  <a:pt x="3428779" y="6857561"/>
                </a:lnTo>
                <a:lnTo>
                  <a:pt x="0" y="3428782"/>
                </a:lnTo>
                <a:lnTo>
                  <a:pt x="3428780" y="1"/>
                </a:lnTo>
                <a:lnTo>
                  <a:pt x="342878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6519976" y="1844987"/>
            <a:ext cx="8515790" cy="5383141"/>
          </a:xfrm>
          <a:custGeom>
            <a:avLst/>
            <a:gdLst>
              <a:gd name="connsiteX0" fmla="*/ 0 w 8515790"/>
              <a:gd name="connsiteY0" fmla="*/ 533803 h 5383141"/>
              <a:gd name="connsiteX1" fmla="*/ 533803 w 8515790"/>
              <a:gd name="connsiteY1" fmla="*/ 0 h 5383141"/>
              <a:gd name="connsiteX2" fmla="*/ 533803 w 8515790"/>
              <a:gd name="connsiteY2" fmla="*/ 4849027 h 5383141"/>
              <a:gd name="connsiteX3" fmla="*/ 5382830 w 8515790"/>
              <a:gd name="connsiteY3" fmla="*/ 4849027 h 5383141"/>
              <a:gd name="connsiteX4" fmla="*/ 5382830 w 8515790"/>
              <a:gd name="connsiteY4" fmla="*/ 4849026 h 5383141"/>
              <a:gd name="connsiteX5" fmla="*/ 5383141 w 8515790"/>
              <a:gd name="connsiteY5" fmla="*/ 4849338 h 5383141"/>
              <a:gd name="connsiteX6" fmla="*/ 8515789 w 8515790"/>
              <a:gd name="connsiteY6" fmla="*/ 1716690 h 5383141"/>
              <a:gd name="connsiteX7" fmla="*/ 8515790 w 8515790"/>
              <a:gd name="connsiteY7" fmla="*/ 1716691 h 5383141"/>
              <a:gd name="connsiteX8" fmla="*/ 4849339 w 8515790"/>
              <a:gd name="connsiteY8" fmla="*/ 5383141 h 5383141"/>
              <a:gd name="connsiteX9" fmla="*/ 4849028 w 8515790"/>
              <a:gd name="connsiteY9" fmla="*/ 5382829 h 5383141"/>
              <a:gd name="connsiteX10" fmla="*/ 4849028 w 8515790"/>
              <a:gd name="connsiteY10" fmla="*/ 5382831 h 5383141"/>
              <a:gd name="connsiteX11" fmla="*/ 1 w 8515790"/>
              <a:gd name="connsiteY11" fmla="*/ 5382830 h 5383141"/>
              <a:gd name="connsiteX12" fmla="*/ 1 w 8515790"/>
              <a:gd name="connsiteY12" fmla="*/ 533803 h 5383141"/>
              <a:gd name="connsiteX13" fmla="*/ 0 w 8515790"/>
              <a:gd name="connsiteY13" fmla="*/ 533803 h 538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5790" h="5383141">
                <a:moveTo>
                  <a:pt x="0" y="533803"/>
                </a:moveTo>
                <a:lnTo>
                  <a:pt x="533803" y="0"/>
                </a:lnTo>
                <a:lnTo>
                  <a:pt x="533803" y="4849027"/>
                </a:lnTo>
                <a:lnTo>
                  <a:pt x="5382830" y="4849027"/>
                </a:lnTo>
                <a:lnTo>
                  <a:pt x="5382830" y="4849026"/>
                </a:lnTo>
                <a:lnTo>
                  <a:pt x="5383141" y="4849338"/>
                </a:lnTo>
                <a:lnTo>
                  <a:pt x="8515789" y="1716690"/>
                </a:lnTo>
                <a:lnTo>
                  <a:pt x="8515790" y="1716691"/>
                </a:lnTo>
                <a:lnTo>
                  <a:pt x="4849339" y="5383141"/>
                </a:lnTo>
                <a:lnTo>
                  <a:pt x="4849028" y="5382829"/>
                </a:lnTo>
                <a:lnTo>
                  <a:pt x="4849028" y="5382831"/>
                </a:lnTo>
                <a:lnTo>
                  <a:pt x="1" y="5382830"/>
                </a:lnTo>
                <a:lnTo>
                  <a:pt x="1" y="533803"/>
                </a:lnTo>
                <a:lnTo>
                  <a:pt x="0" y="533803"/>
                </a:lnTo>
                <a:close/>
              </a:path>
            </a:pathLst>
          </a:custGeom>
          <a:solidFill>
            <a:srgbClr val="D5493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11467432" y="2704432"/>
            <a:ext cx="1449135" cy="144913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638148" y="2076680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638148" y="3150715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6"/>
          <p:cNvSpPr txBox="1"/>
          <p:nvPr/>
        </p:nvSpPr>
        <p:spPr>
          <a:xfrm>
            <a:off x="711052" y="2967334"/>
            <a:ext cx="307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5400" b="1" dirty="0" smtClean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445" y="4259580"/>
            <a:ext cx="4848225" cy="1071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latin typeface="+mj-lt"/>
              </a:rPr>
              <a:t>How to </a:t>
            </a:r>
            <a:r>
              <a:rPr lang="en-US" altLang="zh-CN" sz="3200" b="1">
                <a:latin typeface="+mj-lt"/>
              </a:rPr>
              <a:t>make</a:t>
            </a:r>
            <a:r>
              <a:rPr lang="zh-CN" altLang="en-US" sz="3200" b="1">
                <a:latin typeface="+mj-lt"/>
              </a:rPr>
              <a:t> the computer play chess</a:t>
            </a:r>
            <a:r>
              <a:rPr lang="en-US" altLang="zh-CN" sz="3200" b="1">
                <a:latin typeface="+mj-lt"/>
              </a:rPr>
              <a:t>?</a:t>
            </a:r>
            <a:endParaRPr lang="en-US" altLang="zh-CN" sz="3200" b="1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7407183" y="1"/>
            <a:ext cx="3750808" cy="6858000"/>
          </a:xfrm>
          <a:custGeom>
            <a:avLst/>
            <a:gdLst>
              <a:gd name="connsiteX0" fmla="*/ 3480220 w 3750808"/>
              <a:gd name="connsiteY0" fmla="*/ 0 h 6858000"/>
              <a:gd name="connsiteX1" fmla="*/ 3750808 w 3750808"/>
              <a:gd name="connsiteY1" fmla="*/ 0 h 6858000"/>
              <a:gd name="connsiteX2" fmla="*/ 270588 w 3750808"/>
              <a:gd name="connsiteY2" fmla="*/ 6858000 h 6858000"/>
              <a:gd name="connsiteX3" fmla="*/ 0 w 3750808"/>
              <a:gd name="connsiteY3" fmla="*/ 6858000 h 6858000"/>
              <a:gd name="connsiteX4" fmla="*/ 3480220 w 3750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808" h="6858000">
                <a:moveTo>
                  <a:pt x="3480220" y="0"/>
                </a:moveTo>
                <a:lnTo>
                  <a:pt x="3750808" y="0"/>
                </a:lnTo>
                <a:lnTo>
                  <a:pt x="270588" y="6858000"/>
                </a:lnTo>
                <a:lnTo>
                  <a:pt x="0" y="6858000"/>
                </a:lnTo>
                <a:lnTo>
                  <a:pt x="3480220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442081" y="1"/>
            <a:ext cx="3750808" cy="6858000"/>
          </a:xfrm>
          <a:custGeom>
            <a:avLst/>
            <a:gdLst>
              <a:gd name="connsiteX0" fmla="*/ 3480220 w 3750808"/>
              <a:gd name="connsiteY0" fmla="*/ 0 h 6858000"/>
              <a:gd name="connsiteX1" fmla="*/ 3750808 w 3750808"/>
              <a:gd name="connsiteY1" fmla="*/ 0 h 6858000"/>
              <a:gd name="connsiteX2" fmla="*/ 270588 w 3750808"/>
              <a:gd name="connsiteY2" fmla="*/ 6858000 h 6858000"/>
              <a:gd name="connsiteX3" fmla="*/ 0 w 3750808"/>
              <a:gd name="connsiteY3" fmla="*/ 6858000 h 6858000"/>
              <a:gd name="connsiteX4" fmla="*/ 3480220 w 3750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808" h="6858000">
                <a:moveTo>
                  <a:pt x="3480220" y="0"/>
                </a:moveTo>
                <a:lnTo>
                  <a:pt x="3750808" y="0"/>
                </a:lnTo>
                <a:lnTo>
                  <a:pt x="270588" y="6858000"/>
                </a:lnTo>
                <a:lnTo>
                  <a:pt x="0" y="6858000"/>
                </a:lnTo>
                <a:lnTo>
                  <a:pt x="3480220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8422452" y="1"/>
            <a:ext cx="3750808" cy="6858000"/>
          </a:xfrm>
          <a:custGeom>
            <a:avLst/>
            <a:gdLst>
              <a:gd name="connsiteX0" fmla="*/ 3480220 w 3750808"/>
              <a:gd name="connsiteY0" fmla="*/ 0 h 6858000"/>
              <a:gd name="connsiteX1" fmla="*/ 3750808 w 3750808"/>
              <a:gd name="connsiteY1" fmla="*/ 0 h 6858000"/>
              <a:gd name="connsiteX2" fmla="*/ 270588 w 3750808"/>
              <a:gd name="connsiteY2" fmla="*/ 6858000 h 6858000"/>
              <a:gd name="connsiteX3" fmla="*/ 0 w 3750808"/>
              <a:gd name="connsiteY3" fmla="*/ 6858000 h 6858000"/>
              <a:gd name="connsiteX4" fmla="*/ 3480220 w 375080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808" h="6858000">
                <a:moveTo>
                  <a:pt x="3480220" y="0"/>
                </a:moveTo>
                <a:lnTo>
                  <a:pt x="3750808" y="0"/>
                </a:lnTo>
                <a:lnTo>
                  <a:pt x="270588" y="6858000"/>
                </a:lnTo>
                <a:lnTo>
                  <a:pt x="0" y="6858000"/>
                </a:lnTo>
                <a:lnTo>
                  <a:pt x="3480220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flipH="1">
            <a:off x="9358603" y="1274612"/>
            <a:ext cx="2833395" cy="5583389"/>
          </a:xfrm>
          <a:custGeom>
            <a:avLst/>
            <a:gdLst>
              <a:gd name="connsiteX0" fmla="*/ 0 w 3480220"/>
              <a:gd name="connsiteY0" fmla="*/ 0 h 6858000"/>
              <a:gd name="connsiteX1" fmla="*/ 0 w 3480220"/>
              <a:gd name="connsiteY1" fmla="*/ 6858000 h 6858000"/>
              <a:gd name="connsiteX2" fmla="*/ 3480220 w 3480220"/>
              <a:gd name="connsiteY2" fmla="*/ 6858000 h 6858000"/>
              <a:gd name="connsiteX3" fmla="*/ 0 w 348022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220" h="6858000">
                <a:moveTo>
                  <a:pt x="0" y="0"/>
                </a:moveTo>
                <a:lnTo>
                  <a:pt x="0" y="6858000"/>
                </a:lnTo>
                <a:lnTo>
                  <a:pt x="348022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6"/>
          <p:cNvSpPr txBox="1"/>
          <p:nvPr/>
        </p:nvSpPr>
        <p:spPr>
          <a:xfrm>
            <a:off x="6058" y="-57"/>
            <a:ext cx="36381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+mj-lt"/>
                <a:ea typeface="微软雅黑" panose="020B0503020204020204" pitchFamily="34" charset="-122"/>
              </a:rPr>
              <a:t>Weight</a:t>
            </a:r>
            <a:endParaRPr lang="en-US" altLang="zh-CN" sz="3600" b="1" dirty="0" smtClean="0">
              <a:solidFill>
                <a:srgbClr val="C000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950" y="945515"/>
            <a:ext cx="5805805" cy="3416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If we define the chessboard an array,the weight means the importance of each place.</a:t>
            </a:r>
            <a:endParaRPr lang="en-US" altLang="zh-CN" sz="2400" dirty="0" smtClean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The computer will choose the place that has the biggest weight to play chess.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938145"/>
            <a:ext cx="3984625" cy="391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1" grpId="0" animBg="1"/>
      <p:bldP spid="19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-5080" y="0"/>
            <a:ext cx="5300980" cy="80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 smtClean="0">
                <a:solidFill>
                  <a:srgbClr val="D5493A"/>
                </a:solidFill>
                <a:latin typeface="+mj-lt"/>
                <a:ea typeface="微软雅黑" panose="020B0503020204020204" pitchFamily="34" charset="-122"/>
              </a:rPr>
              <a:t>Minimax algorithm</a:t>
            </a:r>
            <a:endParaRPr lang="en-US" altLang="zh-CN" sz="2000" b="1" dirty="0" smtClean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84745" y="3263723"/>
            <a:ext cx="221029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plane.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2172" y="4513029"/>
            <a:ext cx="221029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plane.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9598" y="5762336"/>
            <a:ext cx="2210294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plane.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40" y="804545"/>
            <a:ext cx="12187555" cy="104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a typeface="微软雅黑" panose="020B0503020204020204" pitchFamily="34" charset="-122"/>
              </a:rPr>
              <a:t>Minemax algorithm means one side chooses the option to maximize your advantage,the other side chooses to minimize the advantage of opponent.</a:t>
            </a:r>
            <a:endParaRPr lang="en-US" altLang="zh-CN" sz="2400" dirty="0" smtClean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 descr="dc70120f-e4d3-3ab2-b1c5-54a2025cb7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861820"/>
            <a:ext cx="12186920" cy="518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5215493" y="0"/>
            <a:ext cx="6976507" cy="6872585"/>
          </a:xfrm>
          <a:custGeom>
            <a:avLst/>
            <a:gdLst>
              <a:gd name="connsiteX0" fmla="*/ 3428780 w 6976507"/>
              <a:gd name="connsiteY0" fmla="*/ 0 h 6858001"/>
              <a:gd name="connsiteX1" fmla="*/ 6976507 w 6976507"/>
              <a:gd name="connsiteY1" fmla="*/ 1 h 6858001"/>
              <a:gd name="connsiteX2" fmla="*/ 6976507 w 6976507"/>
              <a:gd name="connsiteY2" fmla="*/ 6858001 h 6858001"/>
              <a:gd name="connsiteX3" fmla="*/ 3428780 w 6976507"/>
              <a:gd name="connsiteY3" fmla="*/ 6858001 h 6858001"/>
              <a:gd name="connsiteX4" fmla="*/ 3428780 w 6976507"/>
              <a:gd name="connsiteY4" fmla="*/ 6857560 h 6858001"/>
              <a:gd name="connsiteX5" fmla="*/ 3428779 w 6976507"/>
              <a:gd name="connsiteY5" fmla="*/ 6857561 h 6858001"/>
              <a:gd name="connsiteX6" fmla="*/ 0 w 6976507"/>
              <a:gd name="connsiteY6" fmla="*/ 3428782 h 6858001"/>
              <a:gd name="connsiteX7" fmla="*/ 3428780 w 6976507"/>
              <a:gd name="connsiteY7" fmla="*/ 1 h 6858001"/>
              <a:gd name="connsiteX8" fmla="*/ 3428780 w 6976507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6507" h="6858001">
                <a:moveTo>
                  <a:pt x="3428780" y="0"/>
                </a:moveTo>
                <a:lnTo>
                  <a:pt x="6976507" y="1"/>
                </a:lnTo>
                <a:lnTo>
                  <a:pt x="6976507" y="6858001"/>
                </a:lnTo>
                <a:lnTo>
                  <a:pt x="3428780" y="6858001"/>
                </a:lnTo>
                <a:lnTo>
                  <a:pt x="3428780" y="6857560"/>
                </a:lnTo>
                <a:lnTo>
                  <a:pt x="3428779" y="6857561"/>
                </a:lnTo>
                <a:lnTo>
                  <a:pt x="0" y="3428782"/>
                </a:lnTo>
                <a:lnTo>
                  <a:pt x="3428780" y="1"/>
                </a:lnTo>
                <a:lnTo>
                  <a:pt x="3428780" y="0"/>
                </a:lnTo>
                <a:close/>
              </a:path>
            </a:pathLst>
          </a:cu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6519976" y="1844987"/>
            <a:ext cx="8515790" cy="5383141"/>
          </a:xfrm>
          <a:custGeom>
            <a:avLst/>
            <a:gdLst>
              <a:gd name="connsiteX0" fmla="*/ 0 w 8515790"/>
              <a:gd name="connsiteY0" fmla="*/ 533803 h 5383141"/>
              <a:gd name="connsiteX1" fmla="*/ 533803 w 8515790"/>
              <a:gd name="connsiteY1" fmla="*/ 0 h 5383141"/>
              <a:gd name="connsiteX2" fmla="*/ 533803 w 8515790"/>
              <a:gd name="connsiteY2" fmla="*/ 4849027 h 5383141"/>
              <a:gd name="connsiteX3" fmla="*/ 5382830 w 8515790"/>
              <a:gd name="connsiteY3" fmla="*/ 4849027 h 5383141"/>
              <a:gd name="connsiteX4" fmla="*/ 5382830 w 8515790"/>
              <a:gd name="connsiteY4" fmla="*/ 4849026 h 5383141"/>
              <a:gd name="connsiteX5" fmla="*/ 5383141 w 8515790"/>
              <a:gd name="connsiteY5" fmla="*/ 4849338 h 5383141"/>
              <a:gd name="connsiteX6" fmla="*/ 8515789 w 8515790"/>
              <a:gd name="connsiteY6" fmla="*/ 1716690 h 5383141"/>
              <a:gd name="connsiteX7" fmla="*/ 8515790 w 8515790"/>
              <a:gd name="connsiteY7" fmla="*/ 1716691 h 5383141"/>
              <a:gd name="connsiteX8" fmla="*/ 4849339 w 8515790"/>
              <a:gd name="connsiteY8" fmla="*/ 5383141 h 5383141"/>
              <a:gd name="connsiteX9" fmla="*/ 4849028 w 8515790"/>
              <a:gd name="connsiteY9" fmla="*/ 5382829 h 5383141"/>
              <a:gd name="connsiteX10" fmla="*/ 4849028 w 8515790"/>
              <a:gd name="connsiteY10" fmla="*/ 5382831 h 5383141"/>
              <a:gd name="connsiteX11" fmla="*/ 1 w 8515790"/>
              <a:gd name="connsiteY11" fmla="*/ 5382830 h 5383141"/>
              <a:gd name="connsiteX12" fmla="*/ 1 w 8515790"/>
              <a:gd name="connsiteY12" fmla="*/ 533803 h 5383141"/>
              <a:gd name="connsiteX13" fmla="*/ 0 w 8515790"/>
              <a:gd name="connsiteY13" fmla="*/ 533803 h 538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5790" h="5383141">
                <a:moveTo>
                  <a:pt x="0" y="533803"/>
                </a:moveTo>
                <a:lnTo>
                  <a:pt x="533803" y="0"/>
                </a:lnTo>
                <a:lnTo>
                  <a:pt x="533803" y="4849027"/>
                </a:lnTo>
                <a:lnTo>
                  <a:pt x="5382830" y="4849027"/>
                </a:lnTo>
                <a:lnTo>
                  <a:pt x="5382830" y="4849026"/>
                </a:lnTo>
                <a:lnTo>
                  <a:pt x="5383141" y="4849338"/>
                </a:lnTo>
                <a:lnTo>
                  <a:pt x="8515789" y="1716690"/>
                </a:lnTo>
                <a:lnTo>
                  <a:pt x="8515790" y="1716691"/>
                </a:lnTo>
                <a:lnTo>
                  <a:pt x="4849339" y="5383141"/>
                </a:lnTo>
                <a:lnTo>
                  <a:pt x="4849028" y="5382829"/>
                </a:lnTo>
                <a:lnTo>
                  <a:pt x="4849028" y="5382831"/>
                </a:lnTo>
                <a:lnTo>
                  <a:pt x="1" y="5382830"/>
                </a:lnTo>
                <a:lnTo>
                  <a:pt x="1" y="533803"/>
                </a:lnTo>
                <a:lnTo>
                  <a:pt x="0" y="533803"/>
                </a:lnTo>
                <a:close/>
              </a:path>
            </a:pathLst>
          </a:custGeom>
          <a:solidFill>
            <a:srgbClr val="D5493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11467432" y="2704432"/>
            <a:ext cx="1449135" cy="144913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638148" y="2076680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638148" y="3150715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1200" y="4266565"/>
            <a:ext cx="4504690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The show of core cord</a:t>
            </a:r>
            <a:endParaRPr lang="en-US" altLang="zh-CN" sz="32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11052" y="2967334"/>
            <a:ext cx="307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5400" b="1" dirty="0" smtClean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5400" b="1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175" y="15240"/>
            <a:ext cx="6242685" cy="66687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int get_best_chess(struct CHESS_MAN *best_chess, int player, int other)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{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int chess_value[9];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struct CHESS_MAN chess[9];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int i,j,cur=0;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for(i=0;i&lt;SIZE;i++)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{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 for(j=0;j&lt;SIZE;j++)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  {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	chess[cur].row=i;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	chess[cur++].col=j;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  }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 }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for(i=0;i&lt;9;i++)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  {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1710" y="96520"/>
            <a:ext cx="6096000" cy="558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if(enter_chess_man(chess[i].row,chess[i].col,player)==TRUE)</a:t>
            </a:r>
            <a:endParaRPr lang="zh-CN" altLang="en-US" sz="2000"/>
          </a:p>
          <a:p>
            <a:r>
              <a:rPr lang="zh-CN" altLang="en-US" sz="2000"/>
              <a:t>	{</a:t>
            </a:r>
            <a:endParaRPr lang="zh-CN" altLang="en-US" sz="2000"/>
          </a:p>
          <a:p>
            <a:r>
              <a:rPr lang="zh-CN" altLang="en-US" sz="2000"/>
              <a:t>	 chess_value[i]=get_value(other);</a:t>
            </a:r>
            <a:endParaRPr lang="zh-CN" altLang="en-US" sz="2000"/>
          </a:p>
          <a:p>
            <a:r>
              <a:rPr lang="zh-CN" altLang="en-US" sz="2000"/>
              <a:t>	 if(chk_winner(player)==TRUE) chess_value[i]=WINNER;	 chessboard[chess[i].row][chess[i].col]=NONE;	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}</a:t>
            </a:r>
            <a:endParaRPr lang="zh-CN" altLang="en-US" sz="2000"/>
          </a:p>
          <a:p>
            <a:r>
              <a:rPr lang="zh-CN" altLang="en-US" sz="2000"/>
              <a:t>	 else chess_value[i]=COMPETITOR;</a:t>
            </a:r>
            <a:endParaRPr lang="zh-CN" altLang="en-US" sz="2000"/>
          </a:p>
          <a:p>
            <a:r>
              <a:rPr lang="zh-CN" altLang="en-US" sz="2000"/>
              <a:t>  }</a:t>
            </a:r>
            <a:endParaRPr lang="zh-CN" altLang="en-US" sz="2000"/>
          </a:p>
          <a:p>
            <a:r>
              <a:rPr lang="zh-CN" altLang="en-US" sz="2000"/>
              <a:t>  cur=0;  for(i=0;i&lt;9;i++)</a:t>
            </a:r>
            <a:endParaRPr lang="zh-CN" altLang="en-US" sz="2000"/>
          </a:p>
          <a:p>
            <a:r>
              <a:rPr lang="zh-CN" altLang="en-US" sz="2000"/>
              <a:t>   {</a:t>
            </a:r>
            <a:endParaRPr lang="zh-CN" altLang="en-US" sz="2000"/>
          </a:p>
          <a:p>
            <a:r>
              <a:rPr lang="zh-CN" altLang="en-US" sz="2000"/>
              <a:t>	if(chess_value[cur]&gt;chess_value[i]) cur=i;</a:t>
            </a:r>
            <a:endParaRPr lang="zh-CN" altLang="en-US" sz="2000"/>
          </a:p>
          <a:p>
            <a:r>
              <a:rPr lang="zh-CN" altLang="en-US" sz="2000"/>
              <a:t>   }</a:t>
            </a:r>
            <a:endParaRPr lang="zh-CN" altLang="en-US" sz="2000"/>
          </a:p>
          <a:p>
            <a:r>
              <a:rPr lang="zh-CN" altLang="en-US" sz="2000"/>
              <a:t>   best_chess-&gt;row=chess[cur].row;</a:t>
            </a:r>
            <a:endParaRPr lang="zh-CN" altLang="en-US" sz="2000"/>
          </a:p>
          <a:p>
            <a:r>
              <a:rPr lang="zh-CN" altLang="en-US" sz="2000"/>
              <a:t>   best_chess-&gt;col=chess[cur].col;</a:t>
            </a:r>
            <a:endParaRPr lang="zh-CN" altLang="en-US" sz="2000"/>
          </a:p>
          <a:p>
            <a:r>
              <a:rPr lang="zh-CN" altLang="en-US" sz="2000"/>
              <a:t>   return chess_value[cur];</a:t>
            </a:r>
            <a:endParaRPr lang="zh-CN" altLang="en-US" sz="2000"/>
          </a:p>
          <a:p>
            <a:r>
              <a:rPr lang="zh-CN" altLang="en-US" sz="2000"/>
              <a:t>};</a:t>
            </a:r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6472238" y="5676900"/>
            <a:ext cx="5685155" cy="11982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 function</a:t>
            </a:r>
            <a:endParaRPr lang="en-US" altLang="zh-CN" sz="72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5215493" y="0"/>
            <a:ext cx="6976507" cy="6872585"/>
          </a:xfrm>
          <a:custGeom>
            <a:avLst/>
            <a:gdLst>
              <a:gd name="connsiteX0" fmla="*/ 3428780 w 6976507"/>
              <a:gd name="connsiteY0" fmla="*/ 0 h 6858001"/>
              <a:gd name="connsiteX1" fmla="*/ 6976507 w 6976507"/>
              <a:gd name="connsiteY1" fmla="*/ 1 h 6858001"/>
              <a:gd name="connsiteX2" fmla="*/ 6976507 w 6976507"/>
              <a:gd name="connsiteY2" fmla="*/ 6858001 h 6858001"/>
              <a:gd name="connsiteX3" fmla="*/ 3428780 w 6976507"/>
              <a:gd name="connsiteY3" fmla="*/ 6858001 h 6858001"/>
              <a:gd name="connsiteX4" fmla="*/ 3428780 w 6976507"/>
              <a:gd name="connsiteY4" fmla="*/ 6857560 h 6858001"/>
              <a:gd name="connsiteX5" fmla="*/ 3428779 w 6976507"/>
              <a:gd name="connsiteY5" fmla="*/ 6857561 h 6858001"/>
              <a:gd name="connsiteX6" fmla="*/ 0 w 6976507"/>
              <a:gd name="connsiteY6" fmla="*/ 3428782 h 6858001"/>
              <a:gd name="connsiteX7" fmla="*/ 3428780 w 6976507"/>
              <a:gd name="connsiteY7" fmla="*/ 1 h 6858001"/>
              <a:gd name="connsiteX8" fmla="*/ 3428780 w 6976507"/>
              <a:gd name="connsiteY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6507" h="6858001">
                <a:moveTo>
                  <a:pt x="3428780" y="0"/>
                </a:moveTo>
                <a:lnTo>
                  <a:pt x="6976507" y="1"/>
                </a:lnTo>
                <a:lnTo>
                  <a:pt x="6976507" y="6858001"/>
                </a:lnTo>
                <a:lnTo>
                  <a:pt x="3428780" y="6858001"/>
                </a:lnTo>
                <a:lnTo>
                  <a:pt x="3428780" y="6857560"/>
                </a:lnTo>
                <a:lnTo>
                  <a:pt x="3428779" y="6857561"/>
                </a:lnTo>
                <a:lnTo>
                  <a:pt x="0" y="3428782"/>
                </a:lnTo>
                <a:lnTo>
                  <a:pt x="3428780" y="1"/>
                </a:lnTo>
                <a:lnTo>
                  <a:pt x="342878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2700000">
            <a:off x="6519976" y="1844987"/>
            <a:ext cx="8515790" cy="5383141"/>
          </a:xfrm>
          <a:custGeom>
            <a:avLst/>
            <a:gdLst>
              <a:gd name="connsiteX0" fmla="*/ 0 w 8515790"/>
              <a:gd name="connsiteY0" fmla="*/ 533803 h 5383141"/>
              <a:gd name="connsiteX1" fmla="*/ 533803 w 8515790"/>
              <a:gd name="connsiteY1" fmla="*/ 0 h 5383141"/>
              <a:gd name="connsiteX2" fmla="*/ 533803 w 8515790"/>
              <a:gd name="connsiteY2" fmla="*/ 4849027 h 5383141"/>
              <a:gd name="connsiteX3" fmla="*/ 5382830 w 8515790"/>
              <a:gd name="connsiteY3" fmla="*/ 4849027 h 5383141"/>
              <a:gd name="connsiteX4" fmla="*/ 5382830 w 8515790"/>
              <a:gd name="connsiteY4" fmla="*/ 4849026 h 5383141"/>
              <a:gd name="connsiteX5" fmla="*/ 5383141 w 8515790"/>
              <a:gd name="connsiteY5" fmla="*/ 4849338 h 5383141"/>
              <a:gd name="connsiteX6" fmla="*/ 8515789 w 8515790"/>
              <a:gd name="connsiteY6" fmla="*/ 1716690 h 5383141"/>
              <a:gd name="connsiteX7" fmla="*/ 8515790 w 8515790"/>
              <a:gd name="connsiteY7" fmla="*/ 1716691 h 5383141"/>
              <a:gd name="connsiteX8" fmla="*/ 4849339 w 8515790"/>
              <a:gd name="connsiteY8" fmla="*/ 5383141 h 5383141"/>
              <a:gd name="connsiteX9" fmla="*/ 4849028 w 8515790"/>
              <a:gd name="connsiteY9" fmla="*/ 5382829 h 5383141"/>
              <a:gd name="connsiteX10" fmla="*/ 4849028 w 8515790"/>
              <a:gd name="connsiteY10" fmla="*/ 5382831 h 5383141"/>
              <a:gd name="connsiteX11" fmla="*/ 1 w 8515790"/>
              <a:gd name="connsiteY11" fmla="*/ 5382830 h 5383141"/>
              <a:gd name="connsiteX12" fmla="*/ 1 w 8515790"/>
              <a:gd name="connsiteY12" fmla="*/ 533803 h 5383141"/>
              <a:gd name="connsiteX13" fmla="*/ 0 w 8515790"/>
              <a:gd name="connsiteY13" fmla="*/ 533803 h 538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15790" h="5383141">
                <a:moveTo>
                  <a:pt x="0" y="533803"/>
                </a:moveTo>
                <a:lnTo>
                  <a:pt x="533803" y="0"/>
                </a:lnTo>
                <a:lnTo>
                  <a:pt x="533803" y="4849027"/>
                </a:lnTo>
                <a:lnTo>
                  <a:pt x="5382830" y="4849027"/>
                </a:lnTo>
                <a:lnTo>
                  <a:pt x="5382830" y="4849026"/>
                </a:lnTo>
                <a:lnTo>
                  <a:pt x="5383141" y="4849338"/>
                </a:lnTo>
                <a:lnTo>
                  <a:pt x="8515789" y="1716690"/>
                </a:lnTo>
                <a:lnTo>
                  <a:pt x="8515790" y="1716691"/>
                </a:lnTo>
                <a:lnTo>
                  <a:pt x="4849339" y="5383141"/>
                </a:lnTo>
                <a:lnTo>
                  <a:pt x="4849028" y="5382829"/>
                </a:lnTo>
                <a:lnTo>
                  <a:pt x="4849028" y="5382831"/>
                </a:lnTo>
                <a:lnTo>
                  <a:pt x="1" y="5382830"/>
                </a:lnTo>
                <a:lnTo>
                  <a:pt x="1" y="533803"/>
                </a:lnTo>
                <a:lnTo>
                  <a:pt x="0" y="533803"/>
                </a:lnTo>
                <a:close/>
              </a:path>
            </a:pathLst>
          </a:custGeom>
          <a:solidFill>
            <a:srgbClr val="D5493A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11467432" y="2704432"/>
            <a:ext cx="1449135" cy="1449135"/>
          </a:xfrm>
          <a:prstGeom prst="rect">
            <a:avLst/>
          </a:pr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638148" y="2076680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638148" y="3150715"/>
            <a:ext cx="1649025" cy="1649026"/>
          </a:xfrm>
          <a:prstGeom prst="line">
            <a:avLst/>
          </a:prstGeom>
          <a:ln w="15875">
            <a:solidFill>
              <a:srgbClr val="D54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1052" y="4280478"/>
            <a:ext cx="3767028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Conclusion</a:t>
            </a:r>
            <a:endParaRPr lang="en-US" altLang="zh-CN" sz="3200" b="1" dirty="0">
              <a:solidFill>
                <a:schemeClr val="tx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11052" y="2967334"/>
            <a:ext cx="3076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5400" b="1" dirty="0" smtClean="0">
                <a:solidFill>
                  <a:srgbClr val="D54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5400" b="1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17" grpId="0"/>
      <p:bldP spid="18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WPS 演示</Application>
  <PresentationFormat>宽屏</PresentationFormat>
  <Paragraphs>91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Gill Sans</vt:lpstr>
      <vt:lpstr>Calibri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18</cp:revision>
  <dcterms:created xsi:type="dcterms:W3CDTF">2017-06-11T15:16:00Z</dcterms:created>
  <dcterms:modified xsi:type="dcterms:W3CDTF">2017-06-21T14:40:08Z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